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8" r:id="rId4"/>
    <p:sldId id="262" r:id="rId5"/>
    <p:sldId id="292" r:id="rId6"/>
    <p:sldId id="293" r:id="rId7"/>
    <p:sldId id="295" r:id="rId8"/>
    <p:sldId id="286" r:id="rId9"/>
    <p:sldId id="300" r:id="rId10"/>
    <p:sldId id="282" r:id="rId11"/>
    <p:sldId id="283" r:id="rId12"/>
    <p:sldId id="290" r:id="rId13"/>
    <p:sldId id="301" r:id="rId14"/>
    <p:sldId id="291" r:id="rId15"/>
    <p:sldId id="299" r:id="rId16"/>
    <p:sldId id="277" r:id="rId17"/>
    <p:sldId id="296" r:id="rId18"/>
    <p:sldId id="297" r:id="rId19"/>
    <p:sldId id="298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5EA01663-A3C4-4305-AC7A-02C293551944}">
          <p14:sldIdLst>
            <p14:sldId id="256"/>
          </p14:sldIdLst>
        </p14:section>
        <p14:section name="大綱" id="{D02D78FA-CA0A-4230-B815-259237348990}">
          <p14:sldIdLst>
            <p14:sldId id="258"/>
          </p14:sldIdLst>
        </p14:section>
        <p14:section name="01 學習成果" id="{F8DF1112-8D30-42C2-9C46-42F85F0E5EB2}">
          <p14:sldIdLst>
            <p14:sldId id="262"/>
            <p14:sldId id="292"/>
            <p14:sldId id="293"/>
            <p14:sldId id="295"/>
          </p14:sldIdLst>
        </p14:section>
        <p14:section name="02 專案Demo" id="{3DCAB90F-9FE5-4491-B9E2-11C509B0F4D9}">
          <p14:sldIdLst>
            <p14:sldId id="286"/>
            <p14:sldId id="300"/>
          </p14:sldIdLst>
        </p14:section>
        <p14:section name="系統頁面介紹" id="{ADE95BA2-3A97-4F75-8E3D-508A00C3DB70}">
          <p14:sldIdLst>
            <p14:sldId id="282"/>
            <p14:sldId id="283"/>
          </p14:sldIdLst>
        </p14:section>
        <p14:section name="系統流程圖" id="{EF6E65BA-0F83-40FD-A65C-BC713F96645C}">
          <p14:sldIdLst>
            <p14:sldId id="290"/>
            <p14:sldId id="301"/>
            <p14:sldId id="291"/>
            <p14:sldId id="299"/>
          </p14:sldIdLst>
        </p14:section>
        <p14:section name="03 專案預期" id="{315EB7B3-D7F0-4F4E-9C84-8022DB646217}">
          <p14:sldIdLst>
            <p14:sldId id="277"/>
          </p14:sldIdLst>
        </p14:section>
        <p14:section name="參考資料" id="{67158998-5673-4628-8ACE-EB2FD2727316}">
          <p14:sldIdLst>
            <p14:sldId id="296"/>
            <p14:sldId id="297"/>
            <p14:sldId id="298"/>
          </p14:sldIdLst>
        </p14:section>
        <p14:section name="末頁" id="{7E66B5DB-84EB-4ADF-B37D-49463C04CF3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6314" autoAdjust="0"/>
  </p:normalViewPr>
  <p:slideViewPr>
    <p:cSldViewPr snapToGrid="0">
      <p:cViewPr varScale="1">
        <p:scale>
          <a:sx n="79" d="100"/>
          <a:sy n="79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5278C-940B-4C39-9CBC-669F45D4F0E2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10183-7E5D-4282-9F1A-D4A1D08A6C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10183-7E5D-4282-9F1A-D4A1D08A6C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53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10183-7E5D-4282-9F1A-D4A1D08A6C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10183-7E5D-4282-9F1A-D4A1D08A6C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1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10183-7E5D-4282-9F1A-D4A1D08A6C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2023/8/30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2023/8/30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43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123605" y="686099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72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pphp.online/bianchen/dnet/gydnet/201701/169599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blog.csdn.net/MOU_IT/article/details/77102053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hyperlink" Target="https://blog.51cto.com/u_15127618/3841603" TargetMode="External"/><Relationship Id="rId11" Type="http://schemas.openxmlformats.org/officeDocument/2006/relationships/hyperlink" Target="https://ithelp.ithome.com.tw/articles/10300741?sc=pt8%E6%9D%83" TargetMode="External"/><Relationship Id="rId5" Type="http://schemas.openxmlformats.org/officeDocument/2006/relationships/hyperlink" Target="https://auth0.com/blog/what-is-single-sign-on-a-non-developer-s-guide/" TargetMode="External"/><Relationship Id="rId10" Type="http://schemas.openxmlformats.org/officeDocument/2006/relationships/hyperlink" Target="https://medium.com/%E9%BA%A5%E5%85%8B%E7%9A%84%E5%8D%8A%E8%B7%AF%E5%87%BA%E5%AE%B6%E7%AD%86%E8%A8%98/%E7%AD%86%E8%A8%98-%E8%AA%8D%E8%AD%98-oauth-2-0-%E4%B8%80%E6%AC%A1%E4%BA%86%E8%A7%A3%E5%90%84%E8%A7%92%E8%89%B2-%E5%90%84%E9%A1%9E%E5%9E%8B%E6%B5%81%E7%A8%8B%E7%9A%84%E5%B7%AE%E7%95%B0-c42da83a6015" TargetMode="External"/><Relationship Id="rId4" Type="http://schemas.openxmlformats.org/officeDocument/2006/relationships/hyperlink" Target="https://aws.amazon.com/tw/what-is/sso/" TargetMode="External"/><Relationship Id="rId9" Type="http://schemas.openxmlformats.org/officeDocument/2006/relationships/hyperlink" Target="https://zh.wikipedia.org/zh-tw/%E5%BC%80%E6%94%BE%E6%8E%88%E6%9D%83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training/modules/msgraph-build-aspnetmvc-apps/" TargetMode="External"/><Relationship Id="rId13" Type="http://schemas.openxmlformats.org/officeDocument/2006/relationships/hyperlink" Target="https://learn.microsoft.com/zh-tw/training/modules/secure-aad-users-with-mfa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learn.microsoft.com/zh-tw/azure/active-directory/fundamentals/active-directory-whatis" TargetMode="External"/><Relationship Id="rId12" Type="http://schemas.openxmlformats.org/officeDocument/2006/relationships/hyperlink" Target="https://learn.microsoft.com/zh-tw/azure/active-directory/authentication/concept-authentication-methods" TargetMode="External"/><Relationship Id="rId2" Type="http://schemas.openxmlformats.org/officeDocument/2006/relationships/slideLayout" Target="../slideLayouts/slideLayout7.xml"/><Relationship Id="rId16" Type="http://schemas.openxmlformats.org/officeDocument/2006/relationships/hyperlink" Target="https://learn.microsoft.com/zh-tw/azure/active-directory/authentication/concept-authentication-authenticator-app" TargetMode="Externa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11" Type="http://schemas.openxmlformats.org/officeDocument/2006/relationships/hyperlink" Target="https://learn.microsoft.com/zh-tw/azure/active-directory/authentication/tutorial-enable-azure-mfa" TargetMode="External"/><Relationship Id="rId5" Type="http://schemas.openxmlformats.org/officeDocument/2006/relationships/hyperlink" Target="https://dotblogs.com.tw/dog0416/2016/05/20/131644" TargetMode="External"/><Relationship Id="rId15" Type="http://schemas.openxmlformats.org/officeDocument/2006/relationships/hyperlink" Target="https://support.microsoft.com/zh-tw/account-billing/%E5%85%AC%E5%8F%B8%E6%88%96%E5%AD%B8%E6%A0%A1%E5%B8%B3%E6%88%B6%E7%9A%84%E9%9B%99%E6%AD%A5%E9%A9%9F%E9%A9%97%E8%AD%89%E5%B8%B8%E8%A6%8B%E5%95%8F%E9%A1%8C-63acbb9b-16a1-47b9-8619-6a865e8071a5" TargetMode="External"/><Relationship Id="rId10" Type="http://schemas.openxmlformats.org/officeDocument/2006/relationships/hyperlink" Target="https://learn.microsoft.com/zh-tw/azure/active-directory/authentication/how-to-authentication-methods-manage" TargetMode="External"/><Relationship Id="rId4" Type="http://schemas.openxmlformats.org/officeDocument/2006/relationships/hyperlink" Target="https://www.testpreptraining.com/tutorial/what-is-azure-active-directory/" TargetMode="External"/><Relationship Id="rId9" Type="http://schemas.openxmlformats.org/officeDocument/2006/relationships/hyperlink" Target="https://learn.microsoft.com/zh-tw/azure/active-directory/develop/multi-service-web-app-access-microsoft-graph-as-user?tabs=azure-resource-explorer%2Cprogramming-language-csharp" TargetMode="External"/><Relationship Id="rId14" Type="http://schemas.openxmlformats.org/officeDocument/2006/relationships/hyperlink" Target="https://learn.microsoft.com/zh-tw/azure/active-directory/fundamentals/security-defaul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tblogs.com.tw/maduka/2018/01/29/21481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blog.csdn.net/jacky_zh/article/details/72874889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hyperlink" Target="https://www.kocpc.com.tw/archives/472258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dotblogs.com.tw/johnny/2013/06/28/106251" TargetMode="External"/><Relationship Id="rId10" Type="http://schemas.openxmlformats.org/officeDocument/2006/relationships/hyperlink" Target="https://learn.microsoft.com/en-us/training/modules/msgraph-build-aspnetmvc-apps/4-add-auth" TargetMode="External"/><Relationship Id="rId4" Type="http://schemas.openxmlformats.org/officeDocument/2006/relationships/hyperlink" Target="https://ithelp.ithome.com.tw/questions/10212343" TargetMode="External"/><Relationship Id="rId9" Type="http://schemas.openxmlformats.org/officeDocument/2006/relationships/hyperlink" Target="https://learn.microsoft.com/zh-tw/windows-server/identity/ad-ds/get-started/virtual-dc/active-directory-domain-services-overvi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2EAB1A-0613-4B84-B43A-020769A84C2F}"/>
              </a:ext>
            </a:extLst>
          </p:cNvPr>
          <p:cNvSpPr/>
          <p:nvPr/>
        </p:nvSpPr>
        <p:spPr>
          <a:xfrm rot="2684577">
            <a:off x="1698063" y="-917755"/>
            <a:ext cx="8693513" cy="8693513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AF4C25-9AB4-4329-B21C-0F7CB88F0784}"/>
              </a:ext>
            </a:extLst>
          </p:cNvPr>
          <p:cNvSpPr/>
          <p:nvPr/>
        </p:nvSpPr>
        <p:spPr>
          <a:xfrm rot="2684577">
            <a:off x="2627892" y="-39108"/>
            <a:ext cx="6936217" cy="6936217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F8909-6800-4D81-9559-FFAEB41A80C1}"/>
              </a:ext>
            </a:extLst>
          </p:cNvPr>
          <p:cNvSpPr txBox="1"/>
          <p:nvPr/>
        </p:nvSpPr>
        <p:spPr>
          <a:xfrm>
            <a:off x="4731067" y="1014997"/>
            <a:ext cx="272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20</a:t>
            </a:r>
            <a:r>
              <a:rPr lang="en-US" altLang="zh-TW" sz="2000" spc="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23/08/30</a:t>
            </a:r>
            <a:endParaRPr lang="zh-CN" altLang="en-US" sz="2000" spc="7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829203-F363-4337-ACAC-0D2C4AE6A337}"/>
              </a:ext>
            </a:extLst>
          </p:cNvPr>
          <p:cNvSpPr txBox="1"/>
          <p:nvPr/>
        </p:nvSpPr>
        <p:spPr>
          <a:xfrm>
            <a:off x="3302000" y="1599203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spc="700" dirty="0">
                <a:solidFill>
                  <a:schemeClr val="bg1">
                    <a:lumMod val="65000"/>
                  </a:schemeClr>
                </a:solidFill>
                <a:effectLst>
                  <a:outerShdw blurRad="165100" algn="ctr" rotWithShape="0">
                    <a:prstClr val="black">
                      <a:alpha val="24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中山附醫資訊室實習</a:t>
            </a:r>
            <a:endParaRPr lang="en-US" altLang="zh-TW" sz="3600" spc="700" dirty="0">
              <a:solidFill>
                <a:schemeClr val="bg1">
                  <a:lumMod val="65000"/>
                </a:schemeClr>
              </a:solidFill>
              <a:effectLst>
                <a:outerShdw blurRad="165100" algn="ctr" rotWithShape="0">
                  <a:prstClr val="black">
                    <a:alpha val="24000"/>
                  </a:prst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TW" altLang="en-US" sz="3600" spc="700" dirty="0">
                <a:solidFill>
                  <a:schemeClr val="bg1">
                    <a:lumMod val="65000"/>
                  </a:schemeClr>
                </a:solidFill>
                <a:effectLst>
                  <a:outerShdw blurRad="165100" algn="ctr" rotWithShape="0">
                    <a:prstClr val="black">
                      <a:alpha val="24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期末專案報告</a:t>
            </a:r>
            <a:endParaRPr lang="zh-CN" altLang="en-US" sz="3600" spc="700" dirty="0">
              <a:solidFill>
                <a:schemeClr val="bg1">
                  <a:lumMod val="65000"/>
                </a:schemeClr>
              </a:solidFill>
              <a:effectLst>
                <a:outerShdw blurRad="165100" algn="ctr" rotWithShape="0">
                  <a:prstClr val="black">
                    <a:alpha val="24000"/>
                  </a:prst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47702-0219-4F74-958A-0A5A704ECCC4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Single Sign-On</a:t>
            </a:r>
            <a:endParaRPr lang="zh-CN" altLang="en-US" sz="5400" spc="1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B93554-9443-4291-83BC-91BEC5088783}"/>
              </a:ext>
            </a:extLst>
          </p:cNvPr>
          <p:cNvSpPr/>
          <p:nvPr/>
        </p:nvSpPr>
        <p:spPr>
          <a:xfrm>
            <a:off x="683912" y="5242803"/>
            <a:ext cx="1056397" cy="10563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338DEE-2916-4AC7-A537-1507B9F2A824}"/>
              </a:ext>
            </a:extLst>
          </p:cNvPr>
          <p:cNvSpPr/>
          <p:nvPr/>
        </p:nvSpPr>
        <p:spPr>
          <a:xfrm>
            <a:off x="10464448" y="933352"/>
            <a:ext cx="563400" cy="56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9D624C-B884-49D6-955A-058878E5E13C}"/>
              </a:ext>
            </a:extLst>
          </p:cNvPr>
          <p:cNvSpPr/>
          <p:nvPr/>
        </p:nvSpPr>
        <p:spPr>
          <a:xfrm>
            <a:off x="4872199" y="5302524"/>
            <a:ext cx="2447604" cy="950907"/>
          </a:xfrm>
          <a:prstGeom prst="roundRect">
            <a:avLst>
              <a:gd name="adj" fmla="val 18087"/>
            </a:avLst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F488F0-218D-4123-B444-742EAD00AD0E}"/>
              </a:ext>
            </a:extLst>
          </p:cNvPr>
          <p:cNvSpPr txBox="1"/>
          <p:nvPr/>
        </p:nvSpPr>
        <p:spPr>
          <a:xfrm>
            <a:off x="4644802" y="5302525"/>
            <a:ext cx="2902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報告者：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KT062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洪暄喬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	KT063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吳旻璇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	KT084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陳彥君</a:t>
            </a:r>
            <a:endParaRPr lang="zh-CN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53DEAF-0910-48E8-8375-9FC078E9D0D6}"/>
              </a:ext>
            </a:extLst>
          </p:cNvPr>
          <p:cNvGrpSpPr/>
          <p:nvPr/>
        </p:nvGrpSpPr>
        <p:grpSpPr>
          <a:xfrm>
            <a:off x="4808748" y="4634214"/>
            <a:ext cx="2574504" cy="668309"/>
            <a:chOff x="6944288" y="4806069"/>
            <a:chExt cx="1694614" cy="46784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C29E14A-0550-4BFF-99D2-A94938E4EB84}"/>
                </a:ext>
              </a:extLst>
            </p:cNvPr>
            <p:cNvSpPr/>
            <p:nvPr/>
          </p:nvSpPr>
          <p:spPr>
            <a:xfrm>
              <a:off x="6986053" y="4806069"/>
              <a:ext cx="1611085" cy="338554"/>
            </a:xfrm>
            <a:prstGeom prst="roundRect">
              <a:avLst>
                <a:gd name="adj" fmla="val 30172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3307C3-A861-42E7-A2DA-6BAC1BCA9E3C}"/>
                </a:ext>
              </a:extLst>
            </p:cNvPr>
            <p:cNvSpPr txBox="1"/>
            <p:nvPr/>
          </p:nvSpPr>
          <p:spPr>
            <a:xfrm>
              <a:off x="6944288" y="4821455"/>
              <a:ext cx="1694614" cy="4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指導老師：林品圻 學長</a:t>
              </a:r>
              <a:endPara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1026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9227D429-C114-E685-119C-12BD2BED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01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63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2293E60-1DA2-5850-D4BF-A40813AF9FA3}"/>
              </a:ext>
            </a:extLst>
          </p:cNvPr>
          <p:cNvSpPr/>
          <p:nvPr/>
        </p:nvSpPr>
        <p:spPr>
          <a:xfrm>
            <a:off x="2148000" y="0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web1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2FBDBB-9F06-030C-5B70-0E526B463B2A}"/>
              </a:ext>
            </a:extLst>
          </p:cNvPr>
          <p:cNvSpPr/>
          <p:nvPr/>
        </p:nvSpPr>
        <p:spPr>
          <a:xfrm>
            <a:off x="2148000" y="4926751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1BFDEC-6AD5-5CAA-05D9-D997E2AF89D8}"/>
              </a:ext>
            </a:extLst>
          </p:cNvPr>
          <p:cNvSpPr/>
          <p:nvPr/>
        </p:nvSpPr>
        <p:spPr>
          <a:xfrm>
            <a:off x="2148000" y="2463375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web2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4784DB-1046-0677-D973-906DED456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9" y="2463374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2416964-4251-AD56-1B98-7EAA8D35A516}"/>
              </a:ext>
            </a:extLst>
          </p:cNvPr>
          <p:cNvSpPr/>
          <p:nvPr/>
        </p:nvSpPr>
        <p:spPr>
          <a:xfrm>
            <a:off x="6443999" y="2643437"/>
            <a:ext cx="3217545" cy="58862"/>
          </a:xfrm>
          <a:prstGeom prst="rect">
            <a:avLst/>
          </a:prstGeom>
          <a:solidFill>
            <a:srgbClr val="F1EBF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6EBDE4-9D04-1EAE-37E8-11D664F4C6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4926749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52D7DC-27F6-5AE3-A28A-46BB97D8CA3B}"/>
              </a:ext>
            </a:extLst>
          </p:cNvPr>
          <p:cNvSpPr/>
          <p:nvPr/>
        </p:nvSpPr>
        <p:spPr>
          <a:xfrm>
            <a:off x="6443999" y="5107215"/>
            <a:ext cx="3217545" cy="58862"/>
          </a:xfrm>
          <a:prstGeom prst="rect">
            <a:avLst/>
          </a:prstGeom>
          <a:solidFill>
            <a:srgbClr val="F1EBF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9C2433-F0C0-E1A2-4ADA-794103274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0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B26A8D0E-908C-2972-9855-134277D1DDBF}"/>
              </a:ext>
            </a:extLst>
          </p:cNvPr>
          <p:cNvSpPr/>
          <p:nvPr/>
        </p:nvSpPr>
        <p:spPr>
          <a:xfrm>
            <a:off x="6443999" y="177732"/>
            <a:ext cx="3217545" cy="58862"/>
          </a:xfrm>
          <a:prstGeom prst="rect">
            <a:avLst/>
          </a:prstGeom>
          <a:solidFill>
            <a:srgbClr val="F1EBF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2B0BBA1-299C-EFC4-0289-86555197BD03}"/>
              </a:ext>
            </a:extLst>
          </p:cNvPr>
          <p:cNvSpPr/>
          <p:nvPr/>
        </p:nvSpPr>
        <p:spPr>
          <a:xfrm>
            <a:off x="2163128" y="1559560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https://localhost:44396/web1.aspx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F823A01-0A10-645B-BE95-77AE161DB76B}"/>
              </a:ext>
            </a:extLst>
          </p:cNvPr>
          <p:cNvSpPr/>
          <p:nvPr/>
        </p:nvSpPr>
        <p:spPr>
          <a:xfrm>
            <a:off x="2163128" y="4022935"/>
            <a:ext cx="3393610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https://localhost:44343/web2.aspx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86D60C-A82F-EC2E-02DA-AB58375E7C60}"/>
              </a:ext>
            </a:extLst>
          </p:cNvPr>
          <p:cNvSpPr/>
          <p:nvPr/>
        </p:nvSpPr>
        <p:spPr>
          <a:xfrm>
            <a:off x="2158048" y="6486452"/>
            <a:ext cx="3388642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https://localhost:44391/web3.aspx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7356C7D-3C56-CEBC-396C-61B0D0DBBB1D}"/>
              </a:ext>
            </a:extLst>
          </p:cNvPr>
          <p:cNvSpPr/>
          <p:nvPr/>
        </p:nvSpPr>
        <p:spPr>
          <a:xfrm>
            <a:off x="6443998" y="1553010"/>
            <a:ext cx="3493821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https://localhost:44396/index1.aspx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1CDD4D4-9093-E623-ACE9-9D8366504A00}"/>
              </a:ext>
            </a:extLst>
          </p:cNvPr>
          <p:cNvSpPr/>
          <p:nvPr/>
        </p:nvSpPr>
        <p:spPr>
          <a:xfrm>
            <a:off x="6443999" y="4016385"/>
            <a:ext cx="3493820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https://localhost:44343/index2.aspx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93895DD-C1F7-4EE1-5B6B-BA7CB3B42B57}"/>
              </a:ext>
            </a:extLst>
          </p:cNvPr>
          <p:cNvSpPr/>
          <p:nvPr/>
        </p:nvSpPr>
        <p:spPr>
          <a:xfrm>
            <a:off x="6448966" y="6479902"/>
            <a:ext cx="3488705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https://localhost:44391/index3.aspx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3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>
            <a:extLst>
              <a:ext uri="{FF2B5EF4-FFF2-40B4-BE49-F238E27FC236}">
                <a16:creationId xmlns:a16="http://schemas.microsoft.com/office/drawing/2014/main" id="{E8AD5EAF-624A-B812-4634-165E5F235E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765048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E5FDBDC-A1CD-171D-B119-578B47075ADF}"/>
              </a:ext>
            </a:extLst>
          </p:cNvPr>
          <p:cNvSpPr/>
          <p:nvPr/>
        </p:nvSpPr>
        <p:spPr>
          <a:xfrm>
            <a:off x="0" y="1161703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web1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547206-E3B1-8285-AA83-42D4E2D9CC1B}"/>
              </a:ext>
            </a:extLst>
          </p:cNvPr>
          <p:cNvSpPr/>
          <p:nvPr/>
        </p:nvSpPr>
        <p:spPr>
          <a:xfrm>
            <a:off x="15128" y="2721263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https://localhost:44396/web1.aspx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AD45C6A9-5C08-798D-5765-CE0B2F1C2EB4}"/>
              </a:ext>
            </a:extLst>
          </p:cNvPr>
          <p:cNvSpPr/>
          <p:nvPr/>
        </p:nvSpPr>
        <p:spPr>
          <a:xfrm>
            <a:off x="3700084" y="1955321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4CBC63-B476-1584-D684-B9CF5CEC10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161702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88E467-CF60-DE02-23F7-CE45C2204263}"/>
              </a:ext>
            </a:extLst>
          </p:cNvPr>
          <p:cNvSpPr/>
          <p:nvPr/>
        </p:nvSpPr>
        <p:spPr>
          <a:xfrm>
            <a:off x="4296000" y="1353522"/>
            <a:ext cx="3111479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47DBF8-D601-C5E6-2843-99098DE47FF3}"/>
              </a:ext>
            </a:extLst>
          </p:cNvPr>
          <p:cNvSpPr/>
          <p:nvPr/>
        </p:nvSpPr>
        <p:spPr>
          <a:xfrm>
            <a:off x="4296000" y="2721263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https://localhost:44345/Login.aspx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A636D5-4626-ABDC-4CE9-A19D271801EB}"/>
              </a:ext>
            </a:extLst>
          </p:cNvPr>
          <p:cNvSpPr/>
          <p:nvPr/>
        </p:nvSpPr>
        <p:spPr>
          <a:xfrm>
            <a:off x="8587032" y="3765048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web1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5A2D3E-1BDB-5D3D-F215-C9002F285155}"/>
              </a:ext>
            </a:extLst>
          </p:cNvPr>
          <p:cNvSpPr/>
          <p:nvPr/>
        </p:nvSpPr>
        <p:spPr>
          <a:xfrm>
            <a:off x="8602160" y="5324608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https://localhost:44396/web1.aspx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1CCBB67-A7A2-3523-C451-F14D49516D69}"/>
              </a:ext>
            </a:extLst>
          </p:cNvPr>
          <p:cNvSpPr/>
          <p:nvPr/>
        </p:nvSpPr>
        <p:spPr>
          <a:xfrm>
            <a:off x="7996084" y="1953854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4082F9-89DD-3AA3-A1F5-5281CEC1964B}"/>
              </a:ext>
            </a:extLst>
          </p:cNvPr>
          <p:cNvSpPr/>
          <p:nvPr/>
        </p:nvSpPr>
        <p:spPr>
          <a:xfrm>
            <a:off x="4306160" y="3942780"/>
            <a:ext cx="3217545" cy="58862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677EE4-0DE9-FC8B-6581-36BADE4C3B07}"/>
              </a:ext>
            </a:extLst>
          </p:cNvPr>
          <p:cNvSpPr/>
          <p:nvPr/>
        </p:nvSpPr>
        <p:spPr>
          <a:xfrm>
            <a:off x="4306160" y="5310214"/>
            <a:ext cx="3493821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https://localhost:44396/index1.aspx</a:t>
            </a: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20777D5D-E59E-95EF-3F3A-266920CFA42D}"/>
              </a:ext>
            </a:extLst>
          </p:cNvPr>
          <p:cNvSpPr/>
          <p:nvPr/>
        </p:nvSpPr>
        <p:spPr>
          <a:xfrm rot="5400000">
            <a:off x="10144084" y="3256261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C399E3-65DB-0F44-42EB-8710C7A883D3}"/>
              </a:ext>
            </a:extLst>
          </p:cNvPr>
          <p:cNvSpPr/>
          <p:nvPr/>
        </p:nvSpPr>
        <p:spPr>
          <a:xfrm>
            <a:off x="0" y="451333"/>
            <a:ext cx="12176872" cy="48719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範例一：使用者訪問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web1/web2/web3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Azure AD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帳號進行登入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E69CDF40-7AA8-DBC6-B5D1-B9165AA6B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99" y="1160235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040AF631-3310-9835-4BED-0D7107211E77}"/>
              </a:ext>
            </a:extLst>
          </p:cNvPr>
          <p:cNvSpPr/>
          <p:nvPr/>
        </p:nvSpPr>
        <p:spPr>
          <a:xfrm flipH="1">
            <a:off x="7998681" y="4558667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8493ED2-FCE8-4C7B-596E-AE10354C1B16}"/>
              </a:ext>
            </a:extLst>
          </p:cNvPr>
          <p:cNvSpPr/>
          <p:nvPr/>
        </p:nvSpPr>
        <p:spPr>
          <a:xfrm>
            <a:off x="5890260" y="2527935"/>
            <a:ext cx="405765" cy="121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3321290-1360-28A3-68BC-E384BFAD2916}"/>
              </a:ext>
            </a:extLst>
          </p:cNvPr>
          <p:cNvSpPr/>
          <p:nvPr/>
        </p:nvSpPr>
        <p:spPr>
          <a:xfrm>
            <a:off x="3626987" y="1458207"/>
            <a:ext cx="642024" cy="371689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跳轉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45953B5-A28C-8B70-84B0-F86E60374364}"/>
              </a:ext>
            </a:extLst>
          </p:cNvPr>
          <p:cNvSpPr/>
          <p:nvPr/>
        </p:nvSpPr>
        <p:spPr>
          <a:xfrm>
            <a:off x="10564004" y="3243155"/>
            <a:ext cx="876155" cy="371689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重定向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36E7BB43-2311-5E97-D5A0-2114DCCEC0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438386"/>
            <a:ext cx="2880000" cy="1545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3C429AD5-7302-592E-9AC1-99223A6633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310214"/>
            <a:ext cx="2880000" cy="1545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7D8A4C82-4F6D-3B4C-2F7A-6E4E4D302B29}"/>
              </a:ext>
            </a:extLst>
          </p:cNvPr>
          <p:cNvSpPr/>
          <p:nvPr/>
        </p:nvSpPr>
        <p:spPr>
          <a:xfrm>
            <a:off x="359999" y="5463553"/>
            <a:ext cx="1645243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8C5F2E-7AA0-4CDB-0BCE-3590CB2E8C11}"/>
              </a:ext>
            </a:extLst>
          </p:cNvPr>
          <p:cNvSpPr/>
          <p:nvPr/>
        </p:nvSpPr>
        <p:spPr>
          <a:xfrm>
            <a:off x="359998" y="3591984"/>
            <a:ext cx="1645243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299ED1E-85BF-C1F9-6D5A-E199E7B97396}"/>
              </a:ext>
            </a:extLst>
          </p:cNvPr>
          <p:cNvSpPr/>
          <p:nvPr/>
        </p:nvSpPr>
        <p:spPr>
          <a:xfrm>
            <a:off x="1250929" y="4941762"/>
            <a:ext cx="1098141" cy="371689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刷新頁面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430C1BB-FEF3-3FCC-EADB-09C93542FEB2}"/>
              </a:ext>
            </a:extLst>
          </p:cNvPr>
          <p:cNvSpPr/>
          <p:nvPr/>
        </p:nvSpPr>
        <p:spPr>
          <a:xfrm>
            <a:off x="359998" y="4665687"/>
            <a:ext cx="2745001" cy="320936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https://localhost:44343/index2.aspx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C00DEDC-771F-614D-0FB2-47774C816A4B}"/>
              </a:ext>
            </a:extLst>
          </p:cNvPr>
          <p:cNvSpPr/>
          <p:nvPr/>
        </p:nvSpPr>
        <p:spPr>
          <a:xfrm>
            <a:off x="359998" y="6534278"/>
            <a:ext cx="2740983" cy="320936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https://localhost:44391/index3.aspx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16D16917-7C4E-63A5-4DAB-7E1E2437A47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4" t="293" b="95141"/>
          <a:stretch/>
        </p:blipFill>
        <p:spPr>
          <a:xfrm>
            <a:off x="4866390" y="1160482"/>
            <a:ext cx="3029610" cy="88182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425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D驗證流程">
            <a:hlinkClick r:id="" action="ppaction://media"/>
            <a:extLst>
              <a:ext uri="{FF2B5EF4-FFF2-40B4-BE49-F238E27FC236}">
                <a16:creationId xmlns:a16="http://schemas.microsoft.com/office/drawing/2014/main" id="{9B1B6D60-2ADC-D90D-D7C2-1171A76FE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6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右 3">
            <a:extLst>
              <a:ext uri="{FF2B5EF4-FFF2-40B4-BE49-F238E27FC236}">
                <a16:creationId xmlns:a16="http://schemas.microsoft.com/office/drawing/2014/main" id="{AD45C6A9-5C08-798D-5765-CE0B2F1C2EB4}"/>
              </a:ext>
            </a:extLst>
          </p:cNvPr>
          <p:cNvSpPr/>
          <p:nvPr/>
        </p:nvSpPr>
        <p:spPr>
          <a:xfrm>
            <a:off x="3700084" y="1953854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4CBC63-B476-1584-D684-B9CF5CEC1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" y="1155014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88E467-CF60-DE02-23F7-CE45C2204263}"/>
              </a:ext>
            </a:extLst>
          </p:cNvPr>
          <p:cNvSpPr/>
          <p:nvPr/>
        </p:nvSpPr>
        <p:spPr>
          <a:xfrm>
            <a:off x="13544" y="1346834"/>
            <a:ext cx="3111479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47DBF8-D601-C5E6-2843-99098DE47FF3}"/>
              </a:ext>
            </a:extLst>
          </p:cNvPr>
          <p:cNvSpPr/>
          <p:nvPr/>
        </p:nvSpPr>
        <p:spPr>
          <a:xfrm>
            <a:off x="13544" y="2714575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https://localhost:44345/Login.aspx</a:t>
            </a: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20777D5D-E59E-95EF-3F3A-266920CFA42D}"/>
              </a:ext>
            </a:extLst>
          </p:cNvPr>
          <p:cNvSpPr/>
          <p:nvPr/>
        </p:nvSpPr>
        <p:spPr>
          <a:xfrm rot="5400000">
            <a:off x="10144084" y="3256261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C399E3-65DB-0F44-42EB-8710C7A883D3}"/>
              </a:ext>
            </a:extLst>
          </p:cNvPr>
          <p:cNvSpPr/>
          <p:nvPr/>
        </p:nvSpPr>
        <p:spPr>
          <a:xfrm>
            <a:off x="0" y="451333"/>
            <a:ext cx="12176872" cy="48719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範例二：使用者訪問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Login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帳號進行登入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8493ED2-FCE8-4C7B-596E-AE10354C1B16}"/>
              </a:ext>
            </a:extLst>
          </p:cNvPr>
          <p:cNvSpPr/>
          <p:nvPr/>
        </p:nvSpPr>
        <p:spPr>
          <a:xfrm>
            <a:off x="1443974" y="2076147"/>
            <a:ext cx="737251" cy="455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201DF52-119E-F008-DFB6-0EBC55F47F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60" y="1154077"/>
            <a:ext cx="3600000" cy="1931250"/>
          </a:xfrm>
          <a:prstGeom prst="rect">
            <a:avLst/>
          </a:prstGeom>
          <a:ln w="6350">
            <a:solidFill>
              <a:srgbClr val="010101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A962881-1E0F-9212-76E0-E8667554BA80}"/>
              </a:ext>
            </a:extLst>
          </p:cNvPr>
          <p:cNvSpPr/>
          <p:nvPr/>
        </p:nvSpPr>
        <p:spPr>
          <a:xfrm>
            <a:off x="4314734" y="2703477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https://localhost:44345/Index.aspx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5A0243-4C97-3544-CC5B-9470C12ED548}"/>
              </a:ext>
            </a:extLst>
          </p:cNvPr>
          <p:cNvSpPr/>
          <p:nvPr/>
        </p:nvSpPr>
        <p:spPr>
          <a:xfrm>
            <a:off x="5734667" y="2048843"/>
            <a:ext cx="742950" cy="148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9300964-FFC5-8A8D-2C6A-E1FDA21F3E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772673"/>
            <a:ext cx="3600000" cy="1931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72F0EA3-8D4A-7591-AE7B-2DC2CDD396EA}"/>
              </a:ext>
            </a:extLst>
          </p:cNvPr>
          <p:cNvSpPr/>
          <p:nvPr/>
        </p:nvSpPr>
        <p:spPr>
          <a:xfrm>
            <a:off x="8576872" y="1154077"/>
            <a:ext cx="3600000" cy="1931250"/>
          </a:xfrm>
          <a:prstGeom prst="rect">
            <a:avLst/>
          </a:prstGeom>
          <a:solidFill>
            <a:schemeClr val="bg1"/>
          </a:solidFill>
          <a:ln w="63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web1</a:t>
            </a:r>
            <a:endParaRPr lang="zh-TW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365F628-A0D7-3247-7C3E-5FA5211948E0}"/>
              </a:ext>
            </a:extLst>
          </p:cNvPr>
          <p:cNvSpPr/>
          <p:nvPr/>
        </p:nvSpPr>
        <p:spPr>
          <a:xfrm>
            <a:off x="8592000" y="2713637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https://localhost:44396/web1.aspx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1BE273-350B-03D7-1533-673ADBE47CBD}"/>
              </a:ext>
            </a:extLst>
          </p:cNvPr>
          <p:cNvSpPr/>
          <p:nvPr/>
        </p:nvSpPr>
        <p:spPr>
          <a:xfrm>
            <a:off x="8602160" y="3950405"/>
            <a:ext cx="3217545" cy="58862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59B55F-53F2-AC36-88B3-8F6387DFC542}"/>
              </a:ext>
            </a:extLst>
          </p:cNvPr>
          <p:cNvSpPr/>
          <p:nvPr/>
        </p:nvSpPr>
        <p:spPr>
          <a:xfrm>
            <a:off x="8602160" y="5317839"/>
            <a:ext cx="3493821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https://localhost:44396/index1.aspx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036E555-CB92-660F-180D-6A6D4A8164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4" t="293" b="95141"/>
          <a:stretch/>
        </p:blipFill>
        <p:spPr>
          <a:xfrm>
            <a:off x="583934" y="1154077"/>
            <a:ext cx="3029610" cy="88182"/>
          </a:xfrm>
          <a:prstGeom prst="rect">
            <a:avLst/>
          </a:prstGeom>
          <a:ln>
            <a:noFill/>
          </a:ln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82ACBADE-B006-1EF1-AEE0-BEAFE3966284}"/>
              </a:ext>
            </a:extLst>
          </p:cNvPr>
          <p:cNvSpPr/>
          <p:nvPr/>
        </p:nvSpPr>
        <p:spPr>
          <a:xfrm>
            <a:off x="7998680" y="1947696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369A2F-903D-0EC7-32DE-866D6C25E9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40" y="3758278"/>
            <a:ext cx="3600000" cy="1931250"/>
          </a:xfrm>
          <a:prstGeom prst="rect">
            <a:avLst/>
          </a:prstGeom>
          <a:ln w="6350">
            <a:solidFill>
              <a:srgbClr val="01010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26AFF9-1E59-10A0-F62A-72B6E1FFBB32}"/>
              </a:ext>
            </a:extLst>
          </p:cNvPr>
          <p:cNvSpPr/>
          <p:nvPr/>
        </p:nvSpPr>
        <p:spPr>
          <a:xfrm>
            <a:off x="3827914" y="5307678"/>
            <a:ext cx="3403658" cy="371689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https://localhost:44345/Index.aspx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BFC0F0-1E03-9F49-778A-0DF988FDC770}"/>
              </a:ext>
            </a:extLst>
          </p:cNvPr>
          <p:cNvSpPr/>
          <p:nvPr/>
        </p:nvSpPr>
        <p:spPr>
          <a:xfrm flipV="1">
            <a:off x="5247847" y="4801633"/>
            <a:ext cx="742950" cy="312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0B38E9E9-252E-0E98-96BC-D76EAB4F7418}"/>
              </a:ext>
            </a:extLst>
          </p:cNvPr>
          <p:cNvSpPr/>
          <p:nvPr/>
        </p:nvSpPr>
        <p:spPr>
          <a:xfrm flipH="1">
            <a:off x="7519481" y="4566292"/>
            <a:ext cx="975030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CD03AF-DAE0-1FC8-E77F-32EA240BE7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438386"/>
            <a:ext cx="2880000" cy="1545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A0661A-915C-087F-9DFF-27FD1A3799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310214"/>
            <a:ext cx="2880000" cy="1545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F1B92DC-781D-FD95-5794-8B9177C46673}"/>
              </a:ext>
            </a:extLst>
          </p:cNvPr>
          <p:cNvSpPr/>
          <p:nvPr/>
        </p:nvSpPr>
        <p:spPr>
          <a:xfrm>
            <a:off x="359999" y="5463553"/>
            <a:ext cx="1645243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1AFA3E-333A-8ABA-6FA0-FEF92AC7AB44}"/>
              </a:ext>
            </a:extLst>
          </p:cNvPr>
          <p:cNvSpPr/>
          <p:nvPr/>
        </p:nvSpPr>
        <p:spPr>
          <a:xfrm>
            <a:off x="359998" y="3591984"/>
            <a:ext cx="1645243" cy="45719"/>
          </a:xfrm>
          <a:prstGeom prst="rect">
            <a:avLst/>
          </a:prstGeom>
          <a:solidFill>
            <a:srgbClr val="F1EB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E0D776-5939-779C-A60E-B84E0EDB2006}"/>
              </a:ext>
            </a:extLst>
          </p:cNvPr>
          <p:cNvSpPr/>
          <p:nvPr/>
        </p:nvSpPr>
        <p:spPr>
          <a:xfrm>
            <a:off x="7427914" y="4925374"/>
            <a:ext cx="1252291" cy="371689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返回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9FFDBF-0D91-A9C0-B611-F8F6C8149ED4}"/>
              </a:ext>
            </a:extLst>
          </p:cNvPr>
          <p:cNvSpPr/>
          <p:nvPr/>
        </p:nvSpPr>
        <p:spPr>
          <a:xfrm>
            <a:off x="359998" y="4665687"/>
            <a:ext cx="2745001" cy="320936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https://localhost:44343/index2.aspx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06E891-4DF2-BDC8-68D0-7EBD3BEEA642}"/>
              </a:ext>
            </a:extLst>
          </p:cNvPr>
          <p:cNvSpPr/>
          <p:nvPr/>
        </p:nvSpPr>
        <p:spPr>
          <a:xfrm>
            <a:off x="359998" y="6534278"/>
            <a:ext cx="2740983" cy="320936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https://localhost:44391/index3.aspx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8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驗證流程">
            <a:hlinkClick r:id="" action="ppaction://media"/>
            <a:extLst>
              <a:ext uri="{FF2B5EF4-FFF2-40B4-BE49-F238E27FC236}">
                <a16:creationId xmlns:a16="http://schemas.microsoft.com/office/drawing/2014/main" id="{99D1F63C-DE1B-AD5D-D2AA-17E05ED2C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32C2EA0-337E-4C51-B02B-7A01D4924BF8}"/>
              </a:ext>
            </a:extLst>
          </p:cNvPr>
          <p:cNvSpPr/>
          <p:nvPr/>
        </p:nvSpPr>
        <p:spPr>
          <a:xfrm rot="1470297">
            <a:off x="2252025" y="-2044061"/>
            <a:ext cx="1648132" cy="10946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37F14-460D-483D-8E63-BC778AA3175D}"/>
              </a:ext>
            </a:extLst>
          </p:cNvPr>
          <p:cNvSpPr txBox="1"/>
          <p:nvPr/>
        </p:nvSpPr>
        <p:spPr>
          <a:xfrm>
            <a:off x="6096000" y="1634875"/>
            <a:ext cx="402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03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專案預期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9AC6DF-2040-4283-A475-DDBA61DF7BAC}"/>
              </a:ext>
            </a:extLst>
          </p:cNvPr>
          <p:cNvSpPr txBox="1"/>
          <p:nvPr/>
        </p:nvSpPr>
        <p:spPr>
          <a:xfrm>
            <a:off x="6277708" y="2219650"/>
            <a:ext cx="4535626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導入至實際系統使用</a:t>
            </a:r>
            <a:endParaRPr lang="zh-CN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5DB6C7B4-90F3-7FE8-074D-3AE9A780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4B4F20F3-FD11-43D8-450B-635F355DA943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8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6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79BCFFA9-E74C-05CB-8C20-4F034BE1B792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9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2536FC68-0D26-579E-9314-BE368A38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D25014FB-37ED-4E80-B5CC-717CFC7F368D}"/>
              </a:ext>
            </a:extLst>
          </p:cNvPr>
          <p:cNvSpPr txBox="1"/>
          <p:nvPr/>
        </p:nvSpPr>
        <p:spPr>
          <a:xfrm>
            <a:off x="1529438" y="929519"/>
            <a:ext cx="337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參考資料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(1/3)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10695800-459B-D88C-5A62-46723901BC56}"/>
              </a:ext>
            </a:extLst>
          </p:cNvPr>
          <p:cNvSpPr txBox="1"/>
          <p:nvPr/>
        </p:nvSpPr>
        <p:spPr>
          <a:xfrm>
            <a:off x="1529438" y="1452739"/>
            <a:ext cx="326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SSO</a:t>
            </a:r>
            <a:endParaRPr lang="en-US" altLang="zh-TW" b="0" dirty="0">
              <a:effectLst/>
            </a:endParaRP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07DBCC4F-2F18-B8E4-54D7-DF9E7DC2CB82}"/>
              </a:ext>
            </a:extLst>
          </p:cNvPr>
          <p:cNvSpPr txBox="1"/>
          <p:nvPr/>
        </p:nvSpPr>
        <p:spPr>
          <a:xfrm>
            <a:off x="1529437" y="1822071"/>
            <a:ext cx="913312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SSO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？</a:t>
            </a:r>
            <a:endParaRPr lang="en-US" altLang="zh-TW" dirty="0">
              <a:solidFill>
                <a:srgbClr val="0070C0"/>
              </a:solidFill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Single Sign-On?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實現單點登錄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(SSO)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功能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單點登錄</a:t>
            </a:r>
            <a:r>
              <a:rPr lang="zh-CN" altLang="en-US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SSO</a:t>
            </a:r>
            <a:r>
              <a:rPr lang="zh-CN" altLang="en-US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）流程</a:t>
            </a:r>
            <a:endParaRPr lang="en-US" altLang="zh-CN" b="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詳解可跨域的單點登錄</a:t>
            </a:r>
            <a:r>
              <a:rPr lang="en-US" altLang="zh-TW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(SSO)</a:t>
            </a:r>
            <a:r>
              <a:rPr lang="zh-TW" altLang="en-US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實現方案</a:t>
            </a:r>
            <a:endParaRPr lang="en-US" altLang="zh-TW" b="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7745B757-6595-047E-6549-E5B98C3AA26A}"/>
              </a:ext>
            </a:extLst>
          </p:cNvPr>
          <p:cNvSpPr txBox="1"/>
          <p:nvPr/>
        </p:nvSpPr>
        <p:spPr>
          <a:xfrm>
            <a:off x="1529437" y="4127639"/>
            <a:ext cx="326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OAuth 2.0</a:t>
            </a:r>
            <a:endParaRPr lang="en-US" altLang="zh-TW" b="0" dirty="0">
              <a:effectLst/>
            </a:endParaRP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979FDE9E-82C3-33B9-DDAA-052F75ED3573}"/>
              </a:ext>
            </a:extLst>
          </p:cNvPr>
          <p:cNvSpPr txBox="1"/>
          <p:nvPr/>
        </p:nvSpPr>
        <p:spPr>
          <a:xfrm>
            <a:off x="1529435" y="4496971"/>
            <a:ext cx="913312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563C1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認識</a:t>
            </a:r>
            <a:r>
              <a:rPr lang="zh-TW" altLang="en-US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：一次了解各角色、各類型流程的差異</a:t>
            </a:r>
            <a:endParaRPr lang="en-US" altLang="zh-TW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563C1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玩轉</a:t>
            </a:r>
            <a:r>
              <a:rPr lang="en-US" altLang="zh-TW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C#</a:t>
            </a:r>
            <a:r>
              <a:rPr lang="zh-TW" altLang="en-US" b="0" i="0" u="sng" strike="noStrike" dirty="0">
                <a:solidFill>
                  <a:srgbClr val="0563C1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之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【OAuth】</a:t>
            </a:r>
            <a:endParaRPr lang="en-US" altLang="zh-TW" b="0" dirty="0">
              <a:solidFill>
                <a:srgbClr val="0070C0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99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79BCFFA9-E74C-05CB-8C20-4F034BE1B792}"/>
              </a:ext>
            </a:extLst>
          </p:cNvPr>
          <p:cNvSpPr txBox="1"/>
          <p:nvPr/>
        </p:nvSpPr>
        <p:spPr>
          <a:xfrm>
            <a:off x="11605098" y="6307256"/>
            <a:ext cx="464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10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2536FC68-0D26-579E-9314-BE368A38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CE78B858-8C24-D383-9658-1CBD52E9DC1E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8E9A952B-6E37-C1DE-2E64-145A38196FBC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參考資料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</a:t>
              </a:r>
              <a:r>
                <a:rPr lang="en-US" altLang="zh-TW" sz="2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2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/3)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5F619BE2-F2EB-46DE-5495-284C6153AF6D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AAD</a:t>
              </a:r>
              <a:endParaRPr lang="en-US" altLang="zh-TW" b="0" dirty="0">
                <a:effectLst/>
              </a:endParaRPr>
            </a:p>
          </p:txBody>
        </p:sp>
      </p:grpSp>
      <p:sp>
        <p:nvSpPr>
          <p:cNvPr id="13" name="文本框 9">
            <a:extLst>
              <a:ext uri="{FF2B5EF4-FFF2-40B4-BE49-F238E27FC236}">
                <a16:creationId xmlns:a16="http://schemas.microsoft.com/office/drawing/2014/main" id="{D0821926-8DEE-E378-C1E7-2D080D46AB5E}"/>
              </a:ext>
            </a:extLst>
          </p:cNvPr>
          <p:cNvSpPr txBox="1"/>
          <p:nvPr/>
        </p:nvSpPr>
        <p:spPr>
          <a:xfrm>
            <a:off x="1529436" y="1822071"/>
            <a:ext cx="913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Azure Active Directory?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[Asp </a:t>
            </a: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MVC] MVC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架構與說明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以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 </a:t>
            </a: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MVC C#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為例</a:t>
            </a:r>
            <a:r>
              <a:rPr lang="en-US" altLang="zh-TW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0C3688C-9EFB-C0C1-E3F2-86A13B47FE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16259" r="15866" b="16259"/>
          <a:stretch/>
        </p:blipFill>
        <p:spPr>
          <a:xfrm>
            <a:off x="964534" y="2600482"/>
            <a:ext cx="536538" cy="528312"/>
          </a:xfrm>
          <a:prstGeom prst="rect">
            <a:avLst/>
          </a:prstGeom>
        </p:spPr>
      </p:pic>
      <p:sp>
        <p:nvSpPr>
          <p:cNvPr id="17" name="文本框 9">
            <a:extLst>
              <a:ext uri="{FF2B5EF4-FFF2-40B4-BE49-F238E27FC236}">
                <a16:creationId xmlns:a16="http://schemas.microsoft.com/office/drawing/2014/main" id="{D894A671-0BF4-5ABC-EA6B-92275A249447}"/>
              </a:ext>
            </a:extLst>
          </p:cNvPr>
          <p:cNvSpPr txBox="1"/>
          <p:nvPr/>
        </p:nvSpPr>
        <p:spPr>
          <a:xfrm>
            <a:off x="1529437" y="2469754"/>
            <a:ext cx="988604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？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ASP.NET MVC web applications with the Microsoft Graph .NET SDK</a:t>
            </a:r>
            <a:endParaRPr lang="en-US" altLang="zh-TW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教學課程：從安全的應用程式以使用者身分存取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Graph</a:t>
            </a:r>
            <a:endParaRPr lang="en-US" altLang="zh-TW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如何將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MFA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和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SSPR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原則設定移轉至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的驗證方法原則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教學課程：使用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Multi-Factor Authentication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來保護使用者登入事件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中有哪些可用的驗證方法？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使用多重要素驗證來保護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使用者</a:t>
            </a:r>
            <a:r>
              <a:rPr lang="zh-TW" altLang="en-US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 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中的安全性預設值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公司或學校帳戶雙步驟驗證的常見問題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中的驗證方法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Microsoft Authenticator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應用程式</a:t>
            </a:r>
            <a:endParaRPr lang="zh-TW" altLang="en-US" b="0" dirty="0">
              <a:solidFill>
                <a:srgbClr val="0070C0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79BCFFA9-E74C-05CB-8C20-4F034BE1B792}"/>
              </a:ext>
            </a:extLst>
          </p:cNvPr>
          <p:cNvSpPr txBox="1"/>
          <p:nvPr/>
        </p:nvSpPr>
        <p:spPr>
          <a:xfrm>
            <a:off x="11599333" y="6307256"/>
            <a:ext cx="47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11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2536FC68-0D26-579E-9314-BE368A38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9FC7301B-6B4D-4FBC-329E-B674F7BBB8CF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4EE0A80D-E84B-08D1-F367-9B927248E994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參考資料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</a:t>
              </a:r>
              <a:r>
                <a:rPr lang="en-US" altLang="zh-TW" sz="2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3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/3)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777BAF8C-563C-B71F-8C12-5187B07F5112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AD</a:t>
              </a:r>
              <a:endParaRPr lang="en-US" altLang="zh-TW" b="0" dirty="0">
                <a:effectLst/>
              </a:endParaRPr>
            </a:p>
          </p:txBody>
        </p:sp>
      </p:grpSp>
      <p:sp>
        <p:nvSpPr>
          <p:cNvPr id="13" name="文本框 9">
            <a:extLst>
              <a:ext uri="{FF2B5EF4-FFF2-40B4-BE49-F238E27FC236}">
                <a16:creationId xmlns:a16="http://schemas.microsoft.com/office/drawing/2014/main" id="{BE19C41D-BF2D-9846-C972-545095329FC6}"/>
              </a:ext>
            </a:extLst>
          </p:cNvPr>
          <p:cNvSpPr txBox="1"/>
          <p:nvPr/>
        </p:nvSpPr>
        <p:spPr>
          <a:xfrm>
            <a:off x="1529437" y="1822071"/>
            <a:ext cx="988604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Get user's information from Active Directory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VS2013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專案並登入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</a:t>
            </a:r>
            <a:endParaRPr lang="zh-TW" altLang="en-US" b="0" i="0" u="none" strike="noStrike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家用版與專業版有什麼不同？要如何從家用版升級到專業版？</a:t>
            </a:r>
            <a:endParaRPr lang="en-US" altLang="zh-TW" b="0" i="0" u="sng" strike="noStrike" dirty="0">
              <a:solidFill>
                <a:srgbClr val="0070C0"/>
              </a:solidFill>
              <a:effectLst/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mvc</a:t>
            </a: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處理跨域請求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[.NET]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讓</a:t>
            </a:r>
            <a:r>
              <a:rPr lang="en-US" altLang="zh-TW" b="0" i="0" u="sng" strike="noStrike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可以跨網域執行，並動態指定允許呼叫的來源網域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E8591070-BB5F-11F6-3BD4-BC281B45F54A}"/>
              </a:ext>
            </a:extLst>
          </p:cNvPr>
          <p:cNvSpPr txBox="1"/>
          <p:nvPr/>
        </p:nvSpPr>
        <p:spPr>
          <a:xfrm>
            <a:off x="1529437" y="4002871"/>
            <a:ext cx="857808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0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Active Directory </a:t>
            </a:r>
            <a:r>
              <a:rPr lang="zh-TW" altLang="en-US" b="0" i="0" u="sng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網域服務概觀</a:t>
            </a:r>
            <a:endParaRPr lang="zh-TW" altLang="en-US" b="0" dirty="0">
              <a:solidFill>
                <a:srgbClr val="0070C0"/>
              </a:solidFill>
              <a:effectLst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ASP.NET MVC web applications with the Microsoft Graph .NET SDK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1990993-104D-6EF3-64B9-4AF746F5006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16259" r="15866" b="16259"/>
          <a:stretch/>
        </p:blipFill>
        <p:spPr>
          <a:xfrm>
            <a:off x="964535" y="4157213"/>
            <a:ext cx="536538" cy="528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0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2EAB1A-0613-4B84-B43A-020769A84C2F}"/>
              </a:ext>
            </a:extLst>
          </p:cNvPr>
          <p:cNvSpPr/>
          <p:nvPr/>
        </p:nvSpPr>
        <p:spPr>
          <a:xfrm rot="2684577">
            <a:off x="1698063" y="-917755"/>
            <a:ext cx="8693513" cy="8693513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AF4C25-9AB4-4329-B21C-0F7CB88F0784}"/>
              </a:ext>
            </a:extLst>
          </p:cNvPr>
          <p:cNvSpPr/>
          <p:nvPr/>
        </p:nvSpPr>
        <p:spPr>
          <a:xfrm rot="2684577">
            <a:off x="2627892" y="-39108"/>
            <a:ext cx="6936217" cy="6936217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829203-F363-4337-ACAC-0D2C4AE6A337}"/>
              </a:ext>
            </a:extLst>
          </p:cNvPr>
          <p:cNvSpPr txBox="1"/>
          <p:nvPr/>
        </p:nvSpPr>
        <p:spPr>
          <a:xfrm>
            <a:off x="0" y="21403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spc="700" dirty="0">
                <a:solidFill>
                  <a:prstClr val="white">
                    <a:lumMod val="65000"/>
                  </a:prstClr>
                </a:solidFill>
                <a:effectLst>
                  <a:outerShdw blurRad="165100" algn="ctr" rotWithShape="0">
                    <a:prstClr val="black">
                      <a:alpha val="24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Single Sign-On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47702-0219-4F74-958A-0A5A704ECCC4}"/>
              </a:ext>
            </a:extLst>
          </p:cNvPr>
          <p:cNvSpPr txBox="1"/>
          <p:nvPr/>
        </p:nvSpPr>
        <p:spPr>
          <a:xfrm>
            <a:off x="2730500" y="2967335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spc="1000" dirty="0">
                <a:solidFill>
                  <a:prstClr val="black">
                    <a:lumMod val="85000"/>
                    <a:lumOff val="1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謝謝聆聽</a:t>
            </a:r>
            <a:endParaRPr kumimoji="0" lang="zh-CN" altLang="en-US" sz="5400" b="0" i="0" u="none" strike="noStrike" kern="1200" cap="none" spc="10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B93554-9443-4291-83BC-91BEC5088783}"/>
              </a:ext>
            </a:extLst>
          </p:cNvPr>
          <p:cNvSpPr/>
          <p:nvPr/>
        </p:nvSpPr>
        <p:spPr>
          <a:xfrm>
            <a:off x="683912" y="5242803"/>
            <a:ext cx="1056397" cy="10563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338DEE-2916-4AC7-A537-1507B9F2A824}"/>
              </a:ext>
            </a:extLst>
          </p:cNvPr>
          <p:cNvSpPr/>
          <p:nvPr/>
        </p:nvSpPr>
        <p:spPr>
          <a:xfrm>
            <a:off x="10464448" y="933352"/>
            <a:ext cx="563400" cy="56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4">
            <a:extLst>
              <a:ext uri="{FF2B5EF4-FFF2-40B4-BE49-F238E27FC236}">
                <a16:creationId xmlns:a16="http://schemas.microsoft.com/office/drawing/2014/main" id="{5F9C43AA-3BE2-7FEF-34EE-8C5D1CDB992E}"/>
              </a:ext>
            </a:extLst>
          </p:cNvPr>
          <p:cNvSpPr txBox="1"/>
          <p:nvPr/>
        </p:nvSpPr>
        <p:spPr>
          <a:xfrm>
            <a:off x="4731067" y="1014997"/>
            <a:ext cx="272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20</a:t>
            </a:r>
            <a:r>
              <a:rPr lang="en-US" altLang="zh-TW" sz="2000" spc="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23/08/30</a:t>
            </a:r>
            <a:endParaRPr lang="zh-CN" altLang="en-US" sz="2000" spc="7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5636DE62-083B-9BBF-BC3E-2714CB446537}"/>
              </a:ext>
            </a:extLst>
          </p:cNvPr>
          <p:cNvSpPr txBox="1"/>
          <p:nvPr/>
        </p:nvSpPr>
        <p:spPr>
          <a:xfrm>
            <a:off x="4075883" y="148755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spc="700" dirty="0">
                <a:solidFill>
                  <a:schemeClr val="bg1">
                    <a:lumMod val="65000"/>
                  </a:schemeClr>
                </a:solidFill>
                <a:effectLst>
                  <a:outerShdw blurRad="165100" algn="ctr" rotWithShape="0">
                    <a:prstClr val="black">
                      <a:alpha val="24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期末專案報告</a:t>
            </a:r>
            <a:endParaRPr lang="zh-CN" altLang="en-US" sz="3600" spc="700" dirty="0">
              <a:solidFill>
                <a:schemeClr val="bg1">
                  <a:lumMod val="65000"/>
                </a:schemeClr>
              </a:solidFill>
              <a:effectLst>
                <a:outerShdw blurRad="165100" algn="ctr" rotWithShape="0">
                  <a:prstClr val="black">
                    <a:alpha val="24000"/>
                  </a:prst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9E8AE81D-5399-5137-82EC-4EDEBD95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圆角 11">
            <a:extLst>
              <a:ext uri="{FF2B5EF4-FFF2-40B4-BE49-F238E27FC236}">
                <a16:creationId xmlns:a16="http://schemas.microsoft.com/office/drawing/2014/main" id="{E0EDE121-E713-D913-C5CB-4607412A273E}"/>
              </a:ext>
            </a:extLst>
          </p:cNvPr>
          <p:cNvSpPr/>
          <p:nvPr/>
        </p:nvSpPr>
        <p:spPr>
          <a:xfrm>
            <a:off x="4872199" y="5302524"/>
            <a:ext cx="2447604" cy="950907"/>
          </a:xfrm>
          <a:prstGeom prst="roundRect">
            <a:avLst>
              <a:gd name="adj" fmla="val 18087"/>
            </a:avLst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20017649-6481-5252-B683-DB5290B06804}"/>
              </a:ext>
            </a:extLst>
          </p:cNvPr>
          <p:cNvSpPr txBox="1"/>
          <p:nvPr/>
        </p:nvSpPr>
        <p:spPr>
          <a:xfrm>
            <a:off x="4644802" y="5302525"/>
            <a:ext cx="2902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報告者：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KT062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洪暄喬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	KT063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吳旻璇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	KT084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 陳彥君</a:t>
            </a:r>
            <a:endParaRPr lang="zh-CN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15">
            <a:extLst>
              <a:ext uri="{FF2B5EF4-FFF2-40B4-BE49-F238E27FC236}">
                <a16:creationId xmlns:a16="http://schemas.microsoft.com/office/drawing/2014/main" id="{F66D256F-4B39-BB12-6DD0-89938FE65842}"/>
              </a:ext>
            </a:extLst>
          </p:cNvPr>
          <p:cNvGrpSpPr/>
          <p:nvPr/>
        </p:nvGrpSpPr>
        <p:grpSpPr>
          <a:xfrm>
            <a:off x="4808748" y="4634214"/>
            <a:ext cx="2574504" cy="668309"/>
            <a:chOff x="6944288" y="4806069"/>
            <a:chExt cx="1694614" cy="467847"/>
          </a:xfrm>
        </p:grpSpPr>
        <p:sp>
          <p:nvSpPr>
            <p:cNvPr id="13" name="矩形: 圆角 14">
              <a:extLst>
                <a:ext uri="{FF2B5EF4-FFF2-40B4-BE49-F238E27FC236}">
                  <a16:creationId xmlns:a16="http://schemas.microsoft.com/office/drawing/2014/main" id="{EAA013CB-F931-3C48-E928-2F4CEFB0DFA4}"/>
                </a:ext>
              </a:extLst>
            </p:cNvPr>
            <p:cNvSpPr/>
            <p:nvPr/>
          </p:nvSpPr>
          <p:spPr>
            <a:xfrm>
              <a:off x="6986053" y="4806069"/>
              <a:ext cx="1611085" cy="338554"/>
            </a:xfrm>
            <a:prstGeom prst="roundRect">
              <a:avLst>
                <a:gd name="adj" fmla="val 30172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5" name="文本框 10">
              <a:extLst>
                <a:ext uri="{FF2B5EF4-FFF2-40B4-BE49-F238E27FC236}">
                  <a16:creationId xmlns:a16="http://schemas.microsoft.com/office/drawing/2014/main" id="{6D547817-8855-88C7-02E8-C8844DF40425}"/>
                </a:ext>
              </a:extLst>
            </p:cNvPr>
            <p:cNvSpPr txBox="1"/>
            <p:nvPr/>
          </p:nvSpPr>
          <p:spPr>
            <a:xfrm>
              <a:off x="6944288" y="4821455"/>
              <a:ext cx="1694614" cy="4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指導老師：林品圻 學長</a:t>
              </a:r>
              <a:endPara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368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114CFD-6805-4BD5-AF91-92D9E2E5E9D9}"/>
              </a:ext>
            </a:extLst>
          </p:cNvPr>
          <p:cNvSpPr txBox="1"/>
          <p:nvPr/>
        </p:nvSpPr>
        <p:spPr>
          <a:xfrm rot="5400000">
            <a:off x="-800101" y="2705724"/>
            <a:ext cx="9454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OUTLINE</a:t>
            </a:r>
            <a:endParaRPr lang="zh-CN" altLang="en-US" sz="8800" spc="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0B1407-7F82-4105-8296-BC6BDF656B5F}"/>
              </a:ext>
            </a:extLst>
          </p:cNvPr>
          <p:cNvSpPr/>
          <p:nvPr/>
        </p:nvSpPr>
        <p:spPr>
          <a:xfrm>
            <a:off x="0" y="0"/>
            <a:ext cx="36228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381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EA0CB-309F-4C7D-ADCC-73C3AFF5190D}"/>
              </a:ext>
            </a:extLst>
          </p:cNvPr>
          <p:cNvSpPr txBox="1"/>
          <p:nvPr/>
        </p:nvSpPr>
        <p:spPr>
          <a:xfrm>
            <a:off x="1443138" y="1143000"/>
            <a:ext cx="736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大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F398EB-A11E-46E2-B64F-C8A48B5FE517}"/>
              </a:ext>
            </a:extLst>
          </p:cNvPr>
          <p:cNvSpPr txBox="1"/>
          <p:nvPr/>
        </p:nvSpPr>
        <p:spPr>
          <a:xfrm>
            <a:off x="1443138" y="3711307"/>
            <a:ext cx="736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綱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F827F4E-DCC1-5A90-7A63-7D0537B9A1F0}"/>
              </a:ext>
            </a:extLst>
          </p:cNvPr>
          <p:cNvGrpSpPr/>
          <p:nvPr/>
        </p:nvGrpSpPr>
        <p:grpSpPr>
          <a:xfrm>
            <a:off x="5674303" y="1491832"/>
            <a:ext cx="4849259" cy="3874334"/>
            <a:chOff x="5631542" y="718513"/>
            <a:chExt cx="4849259" cy="38743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F8D52C9-7F85-4D30-B507-601C4D12B818}"/>
                </a:ext>
              </a:extLst>
            </p:cNvPr>
            <p:cNvGrpSpPr/>
            <p:nvPr/>
          </p:nvGrpSpPr>
          <p:grpSpPr>
            <a:xfrm>
              <a:off x="5631542" y="718513"/>
              <a:ext cx="928915" cy="781050"/>
              <a:chOff x="5631542" y="718513"/>
              <a:chExt cx="928915" cy="78105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F03291C-2718-48B2-9941-35B3933AFFB5}"/>
                  </a:ext>
                </a:extLst>
              </p:cNvPr>
              <p:cNvSpPr/>
              <p:nvPr/>
            </p:nvSpPr>
            <p:spPr>
              <a:xfrm>
                <a:off x="5705474" y="718513"/>
                <a:ext cx="781050" cy="781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8D06C3-217A-4BBB-B741-31E33CE3F56D}"/>
                  </a:ext>
                </a:extLst>
              </p:cNvPr>
              <p:cNvSpPr txBox="1"/>
              <p:nvPr/>
            </p:nvSpPr>
            <p:spPr>
              <a:xfrm>
                <a:off x="5631542" y="847428"/>
                <a:ext cx="928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+mn-lt"/>
                  </a:rPr>
                  <a:t>01</a:t>
                </a:r>
                <a:endParaRPr lang="zh-CN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2E557A-76FB-43A4-9A5A-7B570173C5A0}"/>
                </a:ext>
              </a:extLst>
            </p:cNvPr>
            <p:cNvGrpSpPr/>
            <p:nvPr/>
          </p:nvGrpSpPr>
          <p:grpSpPr>
            <a:xfrm>
              <a:off x="5631542" y="2265155"/>
              <a:ext cx="928915" cy="781050"/>
              <a:chOff x="5631542" y="2265155"/>
              <a:chExt cx="928915" cy="78105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8793AA1-5499-4AE1-8522-BC5C41E302EB}"/>
                  </a:ext>
                </a:extLst>
              </p:cNvPr>
              <p:cNvSpPr/>
              <p:nvPr/>
            </p:nvSpPr>
            <p:spPr>
              <a:xfrm>
                <a:off x="5705474" y="2265155"/>
                <a:ext cx="781050" cy="781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236D32-F17E-4BD6-9833-EEA436543117}"/>
                  </a:ext>
                </a:extLst>
              </p:cNvPr>
              <p:cNvSpPr txBox="1"/>
              <p:nvPr/>
            </p:nvSpPr>
            <p:spPr>
              <a:xfrm>
                <a:off x="5631542" y="2394070"/>
                <a:ext cx="928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+mn-lt"/>
                  </a:rPr>
                  <a:t>02</a:t>
                </a:r>
                <a:endParaRPr lang="zh-CN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74ED5B9-BF07-450C-AFCA-624025883E14}"/>
                </a:ext>
              </a:extLst>
            </p:cNvPr>
            <p:cNvGrpSpPr/>
            <p:nvPr/>
          </p:nvGrpSpPr>
          <p:grpSpPr>
            <a:xfrm>
              <a:off x="5631542" y="3811797"/>
              <a:ext cx="928915" cy="781050"/>
              <a:chOff x="5631542" y="3811797"/>
              <a:chExt cx="928915" cy="781050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E4D3DDE-A8DD-4CBA-9A43-7492A7821A2A}"/>
                  </a:ext>
                </a:extLst>
              </p:cNvPr>
              <p:cNvSpPr/>
              <p:nvPr/>
            </p:nvSpPr>
            <p:spPr>
              <a:xfrm>
                <a:off x="5705474" y="3811797"/>
                <a:ext cx="781050" cy="781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4A431A-9856-4E6F-A547-9A74580F65F0}"/>
                  </a:ext>
                </a:extLst>
              </p:cNvPr>
              <p:cNvSpPr txBox="1"/>
              <p:nvPr/>
            </p:nvSpPr>
            <p:spPr>
              <a:xfrm>
                <a:off x="5631542" y="3940712"/>
                <a:ext cx="928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+mn-lt"/>
                  </a:rPr>
                  <a:t>03</a:t>
                </a:r>
                <a:endParaRPr lang="zh-CN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EE315A5-BE1C-4099-B69E-F5AA0D37DCF1}"/>
                </a:ext>
              </a:extLst>
            </p:cNvPr>
            <p:cNvSpPr txBox="1"/>
            <p:nvPr/>
          </p:nvSpPr>
          <p:spPr>
            <a:xfrm>
              <a:off x="6634389" y="908983"/>
              <a:ext cx="3846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3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學習成果</a:t>
              </a:r>
              <a:endParaRPr lang="zh-CN" altLang="en-US" sz="28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CA6002E-C2CB-4553-8CF1-D385409B61D1}"/>
                </a:ext>
              </a:extLst>
            </p:cNvPr>
            <p:cNvSpPr txBox="1"/>
            <p:nvPr/>
          </p:nvSpPr>
          <p:spPr>
            <a:xfrm>
              <a:off x="6634389" y="2471013"/>
              <a:ext cx="3846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3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專案</a:t>
              </a:r>
              <a:r>
                <a:rPr lang="en-US" altLang="zh-TW" sz="2800" spc="3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Demo</a:t>
              </a:r>
              <a:endParaRPr lang="zh-CN" altLang="en-US" sz="28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3502C6-7FDF-44BD-8505-81C1D207716F}"/>
                </a:ext>
              </a:extLst>
            </p:cNvPr>
            <p:cNvSpPr txBox="1"/>
            <p:nvPr/>
          </p:nvSpPr>
          <p:spPr>
            <a:xfrm>
              <a:off x="6634389" y="4016306"/>
              <a:ext cx="3846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3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專案預期</a:t>
              </a:r>
              <a:endParaRPr lang="zh-CN" altLang="en-US" sz="28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9" name="文本框 17">
            <a:extLst>
              <a:ext uri="{FF2B5EF4-FFF2-40B4-BE49-F238E27FC236}">
                <a16:creationId xmlns:a16="http://schemas.microsoft.com/office/drawing/2014/main" id="{8D86B945-086F-B935-6B10-B34336A2607A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1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A1591B49-1D04-8F24-ECA5-262643223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4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E8C235-1F48-4AC6-9A69-71FB0B4B52CD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8A507D-2CE1-4048-9F31-B781D6F3445D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01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學習成果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(1/4)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DF779E-4CB7-4575-B73F-1BC1C9671BE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Single Sign</a:t>
              </a:r>
              <a:r>
                <a:rPr kumimoji="0" lang="en-US" altLang="zh-TW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-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On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5E02A1-F66B-43B7-B395-364FFBD7062A}"/>
              </a:ext>
            </a:extLst>
          </p:cNvPr>
          <p:cNvSpPr txBox="1"/>
          <p:nvPr/>
        </p:nvSpPr>
        <p:spPr>
          <a:xfrm>
            <a:off x="1529438" y="1822071"/>
            <a:ext cx="9628188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Single Sign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 (SSO)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的主要特點：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身分驗證解決方案：集中式的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身分驗證機制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，允許使用者只需</a:t>
            </a: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一次登入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，便可存取多個應用程式和網站。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提高</a:t>
            </a: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安全性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：減少密碼被盜用的風險，且有助於防止使用者在多個網站上使用相同的密碼。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改善</a:t>
            </a: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使用者體驗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簡化登入流程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，提高使用者的滿意度和效率。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存取管理策略：一旦使用者的身分通過驗證，就可輕鬆存取所有受密碼保護的資源。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5AB2A-F369-DDAB-0483-05A09328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74" y="4492137"/>
            <a:ext cx="6029251" cy="21042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79BCFFA9-E74C-05CB-8C20-4F034BE1B792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2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2536FC68-0D26-579E-9314-BE368A38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3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E8C235-1F48-4AC6-9A69-71FB0B4B52CD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8A507D-2CE1-4048-9F31-B781D6F3445D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01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學習成果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(2/4)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DF779E-4CB7-4575-B73F-1BC1C9671BE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OAuth 2.0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5E02A1-F66B-43B7-B395-364FFBD7062A}"/>
              </a:ext>
            </a:extLst>
          </p:cNvPr>
          <p:cNvSpPr txBox="1"/>
          <p:nvPr/>
        </p:nvSpPr>
        <p:spPr>
          <a:xfrm>
            <a:off x="1529437" y="1822071"/>
            <a:ext cx="5047209" cy="378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OAuth 2.0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的主要特點和流程：</a:t>
            </a:r>
            <a:endParaRPr lang="zh-TW" altLang="en-US" b="0" dirty="0">
              <a:effectLst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開放授權協議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：一個開放的標準，允許第三方應用程式安全地</a:t>
            </a:r>
            <a:r>
              <a:rPr lang="zh-TW" altLang="en-US" sz="1800" b="0" i="0" u="none" strike="noStrike" dirty="0"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獲取</a:t>
            </a:r>
            <a:r>
              <a:rPr lang="zh-TW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使用者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資源的授權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，而不需要使用者的帳號密碼。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授權類型：支援多種授權類型，包括授權碼授權、隱含授權、</a:t>
            </a:r>
            <a:r>
              <a:rPr lang="zh-TW" altLang="en-US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使用者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名稱和密碼授權、客戶端憑證授權等。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存取權限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：允許第三方應用程式</a:t>
            </a:r>
            <a:r>
              <a:rPr lang="zh-TW" altLang="en-US" sz="1800" b="0" i="0" u="none" strike="noStrike" dirty="0"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僅獲取</a:t>
            </a: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特定範圍</a:t>
            </a:r>
            <a:r>
              <a:rPr lang="zh-TW" altLang="en-US" sz="1800" b="0" i="0" u="none" strike="noStrike" dirty="0"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的存取權限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，提升使用者敏感資料的安全性。</a:t>
            </a:r>
            <a:endParaRPr lang="zh-TW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874412A-13DD-2B00-0DBF-4AC7871C1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82" y="2089568"/>
            <a:ext cx="5274570" cy="26788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41E98822-4764-5FDB-3774-A3E7D5CA05E2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3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584DDED4-C573-A6CB-704D-599CFB6E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E8C235-1F48-4AC6-9A69-71FB0B4B52CD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8A507D-2CE1-4048-9F31-B781D6F3445D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01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學習成果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(3/4)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DF779E-4CB7-4575-B73F-1BC1C9671BE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Azure Active Directory</a:t>
              </a:r>
              <a:endParaRPr lang="en-US" altLang="zh-TW" b="0" dirty="0">
                <a:effectLst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5E02A1-F66B-43B7-B395-364FFBD7062A}"/>
              </a:ext>
            </a:extLst>
          </p:cNvPr>
          <p:cNvSpPr txBox="1"/>
          <p:nvPr/>
        </p:nvSpPr>
        <p:spPr>
          <a:xfrm>
            <a:off x="1529437" y="1822071"/>
            <a:ext cx="5045658" cy="378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Azure Active Directory (Azure AD)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的主要功能：</a:t>
            </a:r>
            <a:endParaRPr lang="zh-TW" altLang="en-US" b="0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雲端身分驗證：提供使用者在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雲端環境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中的身分驗證。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單一登入</a:t>
            </a: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(SSO)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</a:t>
            </a:r>
            <a:r>
              <a:rPr lang="zh-TW" altLang="en-US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使用者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無需多次輸入帳號密碼，便可在不同應用程式間切換。</a:t>
            </a:r>
            <a:endParaRPr lang="zh-TW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條件式訪問控制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：根據</a:t>
            </a:r>
            <a:r>
              <a:rPr lang="zh-TW" altLang="en-US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使用者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的身份、設備和位置等因素設定訪問權限，增強</a:t>
            </a: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資源安全性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。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應用程式管理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：管理員可以輕鬆地設定和管理</a:t>
            </a:r>
            <a:r>
              <a:rPr lang="zh-TW" altLang="en-US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使用者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對特定應用程式的訪問權限。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0A5398-B304-86ED-DB16-36026A68E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5927" r="6061" b="12209"/>
          <a:stretch/>
        </p:blipFill>
        <p:spPr bwMode="auto">
          <a:xfrm>
            <a:off x="6734752" y="1751689"/>
            <a:ext cx="5274000" cy="33546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83F8480D-BE80-FF76-09A7-3BFA14B826EF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4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B3FA1E66-8C19-551B-936C-0742C8DE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8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E8C235-1F48-4AC6-9A69-71FB0B4B52CD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8A507D-2CE1-4048-9F31-B781D6F3445D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01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 學習成果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(</a:t>
              </a:r>
              <a:r>
                <a:rPr lang="en-US" altLang="zh-TW" sz="2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4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/4)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DF779E-4CB7-4575-B73F-1BC1C9671BE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Active Directory</a:t>
              </a:r>
              <a:endParaRPr lang="en-US" altLang="zh-TW" b="0" dirty="0">
                <a:effectLst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5E02A1-F66B-43B7-B395-364FFBD7062A}"/>
              </a:ext>
            </a:extLst>
          </p:cNvPr>
          <p:cNvSpPr txBox="1"/>
          <p:nvPr/>
        </p:nvSpPr>
        <p:spPr>
          <a:xfrm>
            <a:off x="1529437" y="1822071"/>
            <a:ext cx="5045658" cy="336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Active Directory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的主要功能：</a:t>
            </a:r>
            <a:endParaRPr lang="zh-TW" altLang="en-US" b="0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組織架構：使用目錄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樹狀結構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來組織使用者、電腦和其他資源。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使用者和電腦管理：允許管理員創建、管理和刪除使用者帳號和電腦帳號。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FF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安全性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：提供</a:t>
            </a:r>
            <a:r>
              <a:rPr lang="zh-TW" altLang="en-US" sz="1800" b="0" i="0" u="none" strike="noStrike" dirty="0">
                <a:solidFill>
                  <a:srgbClr val="0070C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身分驗證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、訪問控制和加密。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群組策略：允許管理員設定使用者和電腦的配置，以及應用統一的安全性和管理策略。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83F8480D-BE80-FF76-09A7-3BFA14B826EF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5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B3FA1E66-8C19-551B-936C-0742C8DE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D29B61-DF8B-FD71-99C2-4D2898F1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80" y="2130783"/>
            <a:ext cx="5274000" cy="25964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9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B1DBDF-3825-44C4-84EA-899674F276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1"/>
            <a:tileRect/>
          </a:gradFill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74DD5E-CFC3-4492-A365-BF933845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8029" cy="6858000"/>
            </a:xfrm>
            <a:prstGeom prst="rect">
              <a:avLst/>
            </a:prstGeom>
            <a:grpFill/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F2C1562-2ED2-41D0-9B83-116FB1FBBC0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9F5F567-C696-471A-B87B-86510F3D5F4F}"/>
              </a:ext>
            </a:extLst>
          </p:cNvPr>
          <p:cNvSpPr txBox="1"/>
          <p:nvPr/>
        </p:nvSpPr>
        <p:spPr>
          <a:xfrm>
            <a:off x="1070881" y="2967335"/>
            <a:ext cx="3501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02 DEMO</a:t>
            </a:r>
            <a:endParaRPr lang="zh-CN" altLang="en-US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88968A23-8E9F-CE87-1327-A25E6BEC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753BCFA7-2BB5-9B3D-2101-4E17DEF4C32C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6</a:t>
            </a:r>
            <a:endParaRPr lang="zh-CN" altLang="en-US" sz="1600" spc="3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2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33036D-0C8B-4AF9-957A-8FAFE4F85C7D}"/>
              </a:ext>
            </a:extLst>
          </p:cNvPr>
          <p:cNvGrpSpPr/>
          <p:nvPr/>
        </p:nvGrpSpPr>
        <p:grpSpPr>
          <a:xfrm>
            <a:off x="776514" y="584200"/>
            <a:ext cx="10638972" cy="5689600"/>
            <a:chOff x="776514" y="1785257"/>
            <a:chExt cx="10638972" cy="390434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9A82C0-0BA4-4D12-898B-673A71F109A1}"/>
                </a:ext>
              </a:extLst>
            </p:cNvPr>
            <p:cNvSpPr/>
            <p:nvPr/>
          </p:nvSpPr>
          <p:spPr>
            <a:xfrm>
              <a:off x="776515" y="1785257"/>
              <a:ext cx="10638971" cy="3904343"/>
            </a:xfrm>
            <a:prstGeom prst="roundRect">
              <a:avLst>
                <a:gd name="adj" fmla="val 4028"/>
              </a:avLst>
            </a:prstGeom>
            <a:solidFill>
              <a:schemeClr val="bg1"/>
            </a:solidFill>
            <a:ln>
              <a:noFill/>
            </a:ln>
            <a:effectLst>
              <a:outerShdw blurRad="3683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F30336-F895-453A-8D62-2A5023FB3678}"/>
                </a:ext>
              </a:extLst>
            </p:cNvPr>
            <p:cNvSpPr/>
            <p:nvPr/>
          </p:nvSpPr>
          <p:spPr>
            <a:xfrm>
              <a:off x="776514" y="2191657"/>
              <a:ext cx="159657" cy="309154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E8C235-1F48-4AC6-9A69-71FB0B4B52CD}"/>
              </a:ext>
            </a:extLst>
          </p:cNvPr>
          <p:cNvGrpSpPr/>
          <p:nvPr/>
        </p:nvGrpSpPr>
        <p:grpSpPr>
          <a:xfrm>
            <a:off x="1529438" y="929519"/>
            <a:ext cx="3378200" cy="892552"/>
            <a:chOff x="736600" y="2095500"/>
            <a:chExt cx="3378200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8A507D-2CE1-4048-9F31-B781D6F3445D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+mn-lt"/>
                </a:rPr>
                <a:t>系統架構圖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DF779E-4CB7-4575-B73F-1BC1C9671BE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altLang="zh-TW" b="0" dirty="0">
                <a:effectLst/>
              </a:endParaRPr>
            </a:p>
          </p:txBody>
        </p:sp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83F8480D-BE80-FF76-09A7-3BFA14B826EF}"/>
              </a:ext>
            </a:extLst>
          </p:cNvPr>
          <p:cNvSpPr txBox="1"/>
          <p:nvPr/>
        </p:nvSpPr>
        <p:spPr>
          <a:xfrm>
            <a:off x="11612880" y="6307256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7</a:t>
            </a:r>
            <a:endParaRPr lang="zh-CN" altLang="en-US" sz="1600" spc="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2" descr="Download 中山附醫logo 外框- Chung Shan Medical University PNG Image with No  Background - PNGkey.com">
            <a:extLst>
              <a:ext uri="{FF2B5EF4-FFF2-40B4-BE49-F238E27FC236}">
                <a16:creationId xmlns:a16="http://schemas.microsoft.com/office/drawing/2014/main" id="{B3FA1E66-8C19-551B-936C-0742C8DE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48" y="87516"/>
            <a:ext cx="1321752" cy="13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E50016-EE7F-D7F5-E237-73E03732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6" y="1546355"/>
            <a:ext cx="8894508" cy="5003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58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312BA765-57FE-5BDB-0A3A-D9D52D22BC7A}"/>
              </a:ext>
            </a:extLst>
          </p:cNvPr>
          <p:cNvGrpSpPr/>
          <p:nvPr/>
        </p:nvGrpSpPr>
        <p:grpSpPr>
          <a:xfrm>
            <a:off x="352171" y="223519"/>
            <a:ext cx="5400000" cy="2896875"/>
            <a:chOff x="780435" y="217145"/>
            <a:chExt cx="5400000" cy="289687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DB1251C-35BC-CB19-E5CD-24E4FA99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435" y="217145"/>
              <a:ext cx="5400000" cy="289687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7085F6A-38E8-F761-0B84-3A9A97B19703}"/>
                </a:ext>
              </a:extLst>
            </p:cNvPr>
            <p:cNvSpPr/>
            <p:nvPr/>
          </p:nvSpPr>
          <p:spPr>
            <a:xfrm>
              <a:off x="780436" y="508100"/>
              <a:ext cx="3111479" cy="63400"/>
            </a:xfrm>
            <a:prstGeom prst="rect">
              <a:avLst/>
            </a:prstGeom>
            <a:solidFill>
              <a:srgbClr val="F1EB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0A0AFE-6573-7025-8180-885E58EC9170}"/>
                </a:ext>
              </a:extLst>
            </p:cNvPr>
            <p:cNvSpPr/>
            <p:nvPr/>
          </p:nvSpPr>
          <p:spPr>
            <a:xfrm>
              <a:off x="1125220" y="1155700"/>
              <a:ext cx="1567180" cy="1407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F0C2A69-4CE8-D552-F0C8-CC5060A9A41F}"/>
              </a:ext>
            </a:extLst>
          </p:cNvPr>
          <p:cNvGrpSpPr/>
          <p:nvPr/>
        </p:nvGrpSpPr>
        <p:grpSpPr>
          <a:xfrm>
            <a:off x="6439828" y="223519"/>
            <a:ext cx="5400000" cy="2896875"/>
            <a:chOff x="5402034" y="3684690"/>
            <a:chExt cx="5400000" cy="28968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744C799-8885-77F3-6242-87167EE6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034" y="3684690"/>
              <a:ext cx="5400000" cy="289687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6D0560-558C-76E1-0180-78A0BADDEB6F}"/>
                </a:ext>
              </a:extLst>
            </p:cNvPr>
            <p:cNvSpPr/>
            <p:nvPr/>
          </p:nvSpPr>
          <p:spPr>
            <a:xfrm>
              <a:off x="5402034" y="3974732"/>
              <a:ext cx="3111479" cy="63400"/>
            </a:xfrm>
            <a:prstGeom prst="rect">
              <a:avLst/>
            </a:prstGeom>
            <a:solidFill>
              <a:srgbClr val="F1EB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3E7F67C-1C64-A99C-E92B-FD0BAE118529}"/>
              </a:ext>
            </a:extLst>
          </p:cNvPr>
          <p:cNvGrpSpPr/>
          <p:nvPr/>
        </p:nvGrpSpPr>
        <p:grpSpPr>
          <a:xfrm>
            <a:off x="6439827" y="3737606"/>
            <a:ext cx="5400001" cy="2896875"/>
            <a:chOff x="6439827" y="3737606"/>
            <a:chExt cx="5400001" cy="2896875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62FBF57-F95C-7421-335F-01E5508E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828" y="3737606"/>
              <a:ext cx="5400000" cy="289687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4FD2702-6B02-7D20-EF69-552D5797175A}"/>
                </a:ext>
              </a:extLst>
            </p:cNvPr>
            <p:cNvSpPr/>
            <p:nvPr/>
          </p:nvSpPr>
          <p:spPr>
            <a:xfrm>
              <a:off x="6439827" y="4022362"/>
              <a:ext cx="3111479" cy="63400"/>
            </a:xfrm>
            <a:prstGeom prst="rect">
              <a:avLst/>
            </a:prstGeom>
            <a:solidFill>
              <a:srgbClr val="F1EB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EC90835-B59D-A25C-689E-787B4E7B5916}"/>
              </a:ext>
            </a:extLst>
          </p:cNvPr>
          <p:cNvSpPr/>
          <p:nvPr/>
        </p:nvSpPr>
        <p:spPr>
          <a:xfrm>
            <a:off x="5849400" y="1499950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79732724-8632-8A9D-A820-CB04E0E1EBB2}"/>
              </a:ext>
            </a:extLst>
          </p:cNvPr>
          <p:cNvSpPr/>
          <p:nvPr/>
        </p:nvSpPr>
        <p:spPr>
          <a:xfrm>
            <a:off x="5848084" y="5014040"/>
            <a:ext cx="495831" cy="3440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2F27A2-136E-7D41-ABBD-528E15D67266}"/>
              </a:ext>
            </a:extLst>
          </p:cNvPr>
          <p:cNvSpPr/>
          <p:nvPr/>
        </p:nvSpPr>
        <p:spPr>
          <a:xfrm>
            <a:off x="6439826" y="2756218"/>
            <a:ext cx="3710014" cy="360000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https://localhost:44345/Login.aspx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C0FDC1-DBFD-76FA-4B5A-16C9F78D3BB5}"/>
              </a:ext>
            </a:extLst>
          </p:cNvPr>
          <p:cNvSpPr/>
          <p:nvPr/>
        </p:nvSpPr>
        <p:spPr>
          <a:xfrm>
            <a:off x="6439826" y="6274481"/>
            <a:ext cx="3710014" cy="360000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https://localhost:44345/Index.aspx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0DC2992-BDEA-9B19-D335-A9B032114D31}"/>
              </a:ext>
            </a:extLst>
          </p:cNvPr>
          <p:cNvGrpSpPr/>
          <p:nvPr/>
        </p:nvGrpSpPr>
        <p:grpSpPr>
          <a:xfrm>
            <a:off x="348311" y="3737606"/>
            <a:ext cx="5403860" cy="2896876"/>
            <a:chOff x="348311" y="3737606"/>
            <a:chExt cx="5403860" cy="2896876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CD85F790-D226-DB4D-C658-74F937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71" y="3737606"/>
              <a:ext cx="5400000" cy="289687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42C16B3-809F-DCEF-84B8-D07F9CF09569}"/>
                </a:ext>
              </a:extLst>
            </p:cNvPr>
            <p:cNvSpPr/>
            <p:nvPr/>
          </p:nvSpPr>
          <p:spPr>
            <a:xfrm>
              <a:off x="352172" y="4028561"/>
              <a:ext cx="3111479" cy="63400"/>
            </a:xfrm>
            <a:prstGeom prst="rect">
              <a:avLst/>
            </a:prstGeom>
            <a:solidFill>
              <a:srgbClr val="F1EB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ECB65D7D-049F-8BEE-CB05-257544BEE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7" t="43773" r="12595" b="44572"/>
            <a:stretch/>
          </p:blipFill>
          <p:spPr>
            <a:xfrm>
              <a:off x="2985249" y="4345949"/>
              <a:ext cx="2176500" cy="74026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4557733-FF42-433C-97AE-A80F71342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7" t="17938" r="12595" b="56207"/>
            <a:stretch/>
          </p:blipFill>
          <p:spPr>
            <a:xfrm>
              <a:off x="639244" y="4328342"/>
              <a:ext cx="2346005" cy="1770039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23DDE19E-76C8-1C49-00E5-AB2C8845D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5" b="68586"/>
            <a:stretch/>
          </p:blipFill>
          <p:spPr>
            <a:xfrm>
              <a:off x="350241" y="4122322"/>
              <a:ext cx="5400000" cy="758463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5BA1-CCAE-AB1D-EF1F-37C7A03F56FA}"/>
                </a:ext>
              </a:extLst>
            </p:cNvPr>
            <p:cNvSpPr/>
            <p:nvPr/>
          </p:nvSpPr>
          <p:spPr>
            <a:xfrm>
              <a:off x="2203490" y="4755279"/>
              <a:ext cx="3544821" cy="1879201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F92F996-E8D5-E34A-5B36-ECFC20E24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5" t="31801" b="29009"/>
            <a:stretch/>
          </p:blipFill>
          <p:spPr>
            <a:xfrm>
              <a:off x="2205420" y="4423586"/>
              <a:ext cx="3544821" cy="1193808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D86C9C10-2074-A4DE-8981-69498DA34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9404" r="62180" b="14801"/>
            <a:stretch/>
          </p:blipFill>
          <p:spPr>
            <a:xfrm>
              <a:off x="348311" y="4423586"/>
              <a:ext cx="1882704" cy="2210896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F0FF2A3-2CE7-F45C-914C-0156D2F0DC23}"/>
                </a:ext>
              </a:extLst>
            </p:cNvPr>
            <p:cNvSpPr/>
            <p:nvPr/>
          </p:nvSpPr>
          <p:spPr>
            <a:xfrm>
              <a:off x="543331" y="4432834"/>
              <a:ext cx="1623289" cy="20975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141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5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8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1.1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|0.7|0.4|0.5|0.5|0.5|0.5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jj2gxo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1027</Words>
  <Application>Microsoft Office PowerPoint</Application>
  <PresentationFormat>寬螢幕</PresentationFormat>
  <Paragraphs>138</Paragraphs>
  <Slides>19</Slides>
  <Notes>4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微软雅黑</vt:lpstr>
      <vt:lpstr>標楷體</vt:lpstr>
      <vt:lpstr>標楷體</vt:lpstr>
      <vt:lpstr>Arial</vt:lpstr>
      <vt:lpstr>Calibri</vt:lpstr>
      <vt:lpstr>Times New Roman</vt:lpstr>
      <vt:lpstr>Wingdings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吳旻璇</dc:creator>
  <cp:keywords/>
  <dc:description/>
  <cp:lastModifiedBy>旻璇 吳</cp:lastModifiedBy>
  <cp:revision>277</cp:revision>
  <dcterms:created xsi:type="dcterms:W3CDTF">2020-11-05T09:34:12Z</dcterms:created>
  <dcterms:modified xsi:type="dcterms:W3CDTF">2023-08-30T03:24:38Z</dcterms:modified>
</cp:coreProperties>
</file>